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AF1D26-B4E2-4CC1-BFBD-7154E91054B0}" type="datetimeFigureOut">
              <a:rPr lang="es-MX" smtClean="0"/>
              <a:t>02/03/2016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664C5D-97D1-4A6D-9824-44B239FC3BB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Proyecto de Mejoramiento del Sistema de Información en </a:t>
            </a:r>
            <a:r>
              <a:rPr lang="es-ES" dirty="0" smtClean="0"/>
              <a:t>Área </a:t>
            </a:r>
            <a:r>
              <a:rPr lang="es-ES" dirty="0" smtClean="0"/>
              <a:t>Tabasco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424936" cy="3855793"/>
          </a:xfrm>
        </p:spPr>
        <p:txBody>
          <a:bodyPr/>
          <a:lstStyle/>
          <a:p>
            <a:pPr algn="ctr"/>
            <a:r>
              <a:rPr lang="es-ES" dirty="0" smtClean="0"/>
              <a:t>AREA TABASCO CENTRO </a:t>
            </a:r>
            <a:br>
              <a:rPr lang="es-ES" dirty="0" smtClean="0"/>
            </a:br>
            <a:r>
              <a:rPr lang="es-ES" dirty="0" smtClean="0"/>
              <a:t>Alcohólicos anónimos COMITÉ DE REGIONALIZACION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574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5517232"/>
            <a:ext cx="7808655" cy="1143000"/>
          </a:xfrm>
        </p:spPr>
        <p:txBody>
          <a:bodyPr/>
          <a:lstStyle/>
          <a:p>
            <a:r>
              <a:rPr lang="es-ES" sz="3600" dirty="0"/>
              <a:t>Mantenimiento y Soporte de los Equipos de Computo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821488" cy="4713704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INTRODUCCIÓN</a:t>
            </a:r>
          </a:p>
          <a:p>
            <a:pPr algn="just"/>
            <a:r>
              <a:rPr lang="es-MX" dirty="0"/>
              <a:t>Los equipos de computación en este siglo son de </a:t>
            </a:r>
            <a:r>
              <a:rPr lang="es-MX" dirty="0" smtClean="0"/>
              <a:t>mucha importancia </a:t>
            </a:r>
            <a:r>
              <a:rPr lang="es-MX" dirty="0"/>
              <a:t>ya sea personal o para una empresa que </a:t>
            </a:r>
            <a:r>
              <a:rPr lang="es-MX" dirty="0" smtClean="0"/>
              <a:t>desea trabajar</a:t>
            </a:r>
            <a:r>
              <a:rPr lang="es-MX" dirty="0"/>
              <a:t>, al máximo y sí ningún problema, para ello es de </a:t>
            </a:r>
            <a:r>
              <a:rPr lang="es-MX" dirty="0" smtClean="0"/>
              <a:t> suma importancia </a:t>
            </a:r>
            <a:r>
              <a:rPr lang="es-MX" dirty="0"/>
              <a:t>que el equipo tenga un mantenimiento preventivo </a:t>
            </a:r>
            <a:r>
              <a:rPr lang="es-MX" dirty="0" smtClean="0"/>
              <a:t>y correctivo</a:t>
            </a:r>
            <a:r>
              <a:rPr lang="es-MX" dirty="0"/>
              <a:t>, para permitir un buen </a:t>
            </a:r>
            <a:r>
              <a:rPr lang="es-MX" dirty="0" smtClean="0"/>
              <a:t>Funcionamiento </a:t>
            </a:r>
            <a:r>
              <a:rPr lang="es-MX" dirty="0"/>
              <a:t>a los usuarios </a:t>
            </a:r>
            <a:r>
              <a:rPr lang="es-MX" dirty="0" smtClean="0"/>
              <a:t>de La Organización.</a:t>
            </a:r>
          </a:p>
          <a:p>
            <a:pPr algn="just"/>
            <a:r>
              <a:rPr lang="es-MX" dirty="0"/>
              <a:t>El mantenimiento preventivo puede definirse como la programación de actividades de inspección de los equipos, tanto de funcionamiento como de limpieza y calibración, que deben llevarse a cabo en forma periódica con base en un plan de aseguramiento y control de calidad. Su propósito es prevenir las fallas, manteniendo los equipos en óptima operación.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El mantenimiento preventivo debe evitar los fallos en el equipo antes de que estos ocurra</a:t>
            </a:r>
          </a:p>
        </p:txBody>
      </p:sp>
    </p:spTree>
    <p:extLst>
      <p:ext uri="{BB962C8B-B14F-4D97-AF65-F5344CB8AC3E}">
        <p14:creationId xmlns:p14="http://schemas.microsoft.com/office/powerpoint/2010/main" val="9063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4785712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/>
              <a:t>La característica principal de este tipo de mantenimiento es la de inspeccionar los	equipos, detectar las fallas en su fase inicial y corregirlas en el momento oportuno. Con un buen mantenimiento preventivo se prolonga la vida </a:t>
            </a:r>
            <a:r>
              <a:rPr lang="es-MX" dirty="0" smtClean="0"/>
              <a:t>útil </a:t>
            </a:r>
            <a:r>
              <a:rPr lang="es-MX" dirty="0"/>
              <a:t>de los equipos de computo y se previenen las fallas que se pudieran ocasionar por el uso y desgaste del mismo.</a:t>
            </a:r>
          </a:p>
          <a:p>
            <a:pPr marL="45720" indent="0" algn="just">
              <a:buNone/>
            </a:pPr>
            <a:r>
              <a:rPr lang="es-MX" b="1" dirty="0" smtClean="0"/>
              <a:t>¿</a:t>
            </a:r>
            <a:r>
              <a:rPr lang="es-MX" b="1" dirty="0"/>
              <a:t>Que beneficios tiene para mis equipos de computo</a:t>
            </a:r>
            <a:r>
              <a:rPr lang="es-MX" dirty="0"/>
              <a:t>?</a:t>
            </a:r>
          </a:p>
          <a:p>
            <a:pPr algn="just"/>
            <a:r>
              <a:rPr lang="es-MX" dirty="0" smtClean="0"/>
              <a:t>Prolonga </a:t>
            </a:r>
            <a:r>
              <a:rPr lang="es-MX" dirty="0"/>
              <a:t>la vida útil de los equipos de cómputo</a:t>
            </a:r>
          </a:p>
          <a:p>
            <a:pPr algn="just"/>
            <a:r>
              <a:rPr lang="es-MX" dirty="0" smtClean="0"/>
              <a:t>Ahorro </a:t>
            </a:r>
            <a:r>
              <a:rPr lang="es-MX" dirty="0"/>
              <a:t>en reparaciones costosas o remplazos de equipos</a:t>
            </a:r>
          </a:p>
          <a:p>
            <a:pPr algn="just"/>
            <a:r>
              <a:rPr lang="es-MX" dirty="0" smtClean="0"/>
              <a:t>Limpieza </a:t>
            </a:r>
            <a:r>
              <a:rPr lang="es-MX" dirty="0"/>
              <a:t>y eliminación de polvo dentro y fuera de los equipos</a:t>
            </a:r>
          </a:p>
          <a:p>
            <a:pPr algn="just"/>
            <a:r>
              <a:rPr lang="es-MX" dirty="0" smtClean="0"/>
              <a:t>Reducción </a:t>
            </a:r>
            <a:r>
              <a:rPr lang="es-MX" dirty="0"/>
              <a:t>importante en los riesgos de falla de un equipo</a:t>
            </a:r>
          </a:p>
          <a:p>
            <a:pPr algn="just"/>
            <a:r>
              <a:rPr lang="es-MX" dirty="0" smtClean="0"/>
              <a:t>Equipos </a:t>
            </a:r>
            <a:r>
              <a:rPr lang="es-MX" dirty="0"/>
              <a:t>actualizados y depurados </a:t>
            </a:r>
          </a:p>
          <a:p>
            <a:pPr algn="just"/>
            <a:r>
              <a:rPr lang="es-MX" dirty="0" smtClean="0"/>
              <a:t>Equipos </a:t>
            </a:r>
            <a:r>
              <a:rPr lang="es-MX" dirty="0"/>
              <a:t>con mayor rapidez y eficiencia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187624" y="5517232"/>
            <a:ext cx="7808655" cy="1143000"/>
          </a:xfrm>
        </p:spPr>
        <p:txBody>
          <a:bodyPr/>
          <a:lstStyle/>
          <a:p>
            <a:r>
              <a:rPr lang="es-ES" sz="3600" dirty="0"/>
              <a:t>Mantenimiento y Soporte de los Equipos de Computo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9801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5661248"/>
            <a:ext cx="7920880" cy="782960"/>
          </a:xfrm>
        </p:spPr>
        <p:txBody>
          <a:bodyPr/>
          <a:lstStyle/>
          <a:p>
            <a:r>
              <a:rPr lang="es-ES" dirty="0" smtClean="0"/>
              <a:t>Desarrollo de Aplicaciones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821488" cy="4929728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El desarrollo de </a:t>
            </a:r>
            <a:r>
              <a:rPr lang="es-MX" dirty="0" smtClean="0"/>
              <a:t>sistemas de </a:t>
            </a:r>
            <a:r>
              <a:rPr lang="es-MX" dirty="0"/>
              <a:t>software no es el simple hecho de programar computadoras, instrucciones </a:t>
            </a:r>
            <a:r>
              <a:rPr lang="es-MX" dirty="0" smtClean="0"/>
              <a:t>en una </a:t>
            </a:r>
            <a:r>
              <a:rPr lang="es-MX" dirty="0"/>
              <a:t>placa de circuitos integrados para que realice una determinada función o </a:t>
            </a:r>
            <a:r>
              <a:rPr lang="es-MX" dirty="0" smtClean="0"/>
              <a:t>el realizar </a:t>
            </a:r>
            <a:r>
              <a:rPr lang="es-MX" dirty="0"/>
              <a:t>grandes programas que se ejecuta en una poderosa computadora </a:t>
            </a:r>
            <a:r>
              <a:rPr lang="es-MX" dirty="0" smtClean="0"/>
              <a:t>que puede </a:t>
            </a:r>
            <a:r>
              <a:rPr lang="es-MX" dirty="0"/>
              <a:t>realizar miles de operaciones por segundo o que de igual manera se </a:t>
            </a:r>
            <a:r>
              <a:rPr lang="es-MX" dirty="0" smtClean="0"/>
              <a:t>puede ejecutar </a:t>
            </a:r>
            <a:r>
              <a:rPr lang="es-MX" dirty="0"/>
              <a:t>en una PDA o en algún otro dispositivo electrónico; por lo que </a:t>
            </a:r>
            <a:r>
              <a:rPr lang="es-MX" dirty="0" smtClean="0"/>
              <a:t>este proceso </a:t>
            </a:r>
            <a:r>
              <a:rPr lang="es-MX" dirty="0"/>
              <a:t>involucra a la Ingeniería de Software que comprende todos los </a:t>
            </a:r>
            <a:r>
              <a:rPr lang="es-MX" dirty="0" smtClean="0"/>
              <a:t>aspectos de </a:t>
            </a:r>
            <a:r>
              <a:rPr lang="es-MX" dirty="0"/>
              <a:t>la producción de software desde las etapas iniciales de la especificación </a:t>
            </a:r>
            <a:r>
              <a:rPr lang="es-MX" dirty="0" smtClean="0"/>
              <a:t>del sistema</a:t>
            </a:r>
          </a:p>
          <a:p>
            <a:pPr algn="just"/>
            <a:r>
              <a:rPr lang="es-ES" dirty="0" smtClean="0"/>
              <a:t>El desarrollo de aplicaciones esta enfocado a las actividades diarias de la Organización, automatizando procesos que se realizan diariamente, reportes, facturas, etc.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874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5013176"/>
            <a:ext cx="6512511" cy="1143000"/>
          </a:xfrm>
        </p:spPr>
        <p:txBody>
          <a:bodyPr/>
          <a:lstStyle/>
          <a:p>
            <a:r>
              <a:rPr lang="es-ES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42816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/>
              <a:t>Los sistemas de información se originan en casi todas las áreas de una </a:t>
            </a:r>
            <a:r>
              <a:rPr lang="es-MX" dirty="0" smtClean="0"/>
              <a:t>organización </a:t>
            </a:r>
            <a:r>
              <a:rPr lang="es-MX" dirty="0"/>
              <a:t>y se relacionan con todos los problemas de la </a:t>
            </a:r>
            <a:r>
              <a:rPr lang="es-MX" dirty="0" smtClean="0"/>
              <a:t>organización.</a:t>
            </a:r>
            <a:endParaRPr lang="es-MX" dirty="0"/>
          </a:p>
          <a:p>
            <a:endParaRPr lang="es-MX" dirty="0"/>
          </a:p>
          <a:p>
            <a:pPr algn="just"/>
            <a:r>
              <a:rPr lang="es-MX" dirty="0"/>
              <a:t>De ahí la definición de que un sistema de información es un conjunto de elementos que interactúan entre sí con el fin de apoyar las actividades de una </a:t>
            </a:r>
            <a:r>
              <a:rPr lang="es-MX" dirty="0" smtClean="0"/>
              <a:t>organización </a:t>
            </a:r>
            <a:r>
              <a:rPr lang="es-MX" dirty="0"/>
              <a:t>o negocio.</a:t>
            </a:r>
          </a:p>
          <a:p>
            <a:endParaRPr lang="es-MX" dirty="0"/>
          </a:p>
          <a:p>
            <a:pPr algn="just"/>
            <a:r>
              <a:rPr lang="es-MX" dirty="0"/>
              <a:t>Para tener un buen sistema se deben tomar en cuenta dos aspectos básicos, desde el </a:t>
            </a:r>
            <a:r>
              <a:rPr lang="es-MX" dirty="0" smtClean="0"/>
              <a:t>hardware (Equipos de computo) </a:t>
            </a:r>
            <a:r>
              <a:rPr lang="es-MX" dirty="0"/>
              <a:t>necesario para que el sistema pueda operarse y el recurso humano que interactúa con el sistema de información</a:t>
            </a:r>
            <a:r>
              <a:rPr lang="es-MX" dirty="0" smtClean="0"/>
              <a:t>.</a:t>
            </a:r>
          </a:p>
          <a:p>
            <a:pPr algn="just"/>
            <a:r>
              <a:rPr lang="es-MX" dirty="0"/>
              <a:t>Cada departamento de una </a:t>
            </a:r>
            <a:r>
              <a:rPr lang="es-MX" dirty="0" smtClean="0"/>
              <a:t>Organización </a:t>
            </a:r>
            <a:r>
              <a:rPr lang="es-MX" dirty="0"/>
              <a:t>en cualquier sector requerirá de sistemas de información, desde oficinas gubernamentales, fábricas, o desde la contabilidad hasta la mercadotecnia, los sistemas de información son herramientas clave para el procesamiento de transacciones, toma de decisiones, resolución de problemas y las operaciones de toda organización.</a:t>
            </a:r>
          </a:p>
        </p:txBody>
      </p:sp>
    </p:spTree>
    <p:extLst>
      <p:ext uri="{BB962C8B-B14F-4D97-AF65-F5344CB8AC3E}">
        <p14:creationId xmlns:p14="http://schemas.microsoft.com/office/powerpoint/2010/main" val="34363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5373216"/>
            <a:ext cx="6512511" cy="1143000"/>
          </a:xfrm>
        </p:spPr>
        <p:txBody>
          <a:bodyPr/>
          <a:lstStyle/>
          <a:p>
            <a:r>
              <a:rPr lang="es-ES" dirty="0" smtClean="0"/>
              <a:t>Desarrollo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4425672"/>
          </a:xfrm>
        </p:spPr>
        <p:txBody>
          <a:bodyPr/>
          <a:lstStyle/>
          <a:p>
            <a:pPr algn="just"/>
            <a:r>
              <a:rPr lang="es-MX" dirty="0"/>
              <a:t>El objetivo de un Sistema de Información (SI) es proporcionar a los encargados de la toma de decisiones, datos oportunos y exactos que les permitan tomar y aplicar las decisiones necesarias que mejoren al máximo la relación que existe entre los recursos de la </a:t>
            </a:r>
            <a:r>
              <a:rPr lang="es-MX" dirty="0" smtClean="0"/>
              <a:t>Organización. </a:t>
            </a:r>
            <a:endParaRPr lang="es-MX" dirty="0"/>
          </a:p>
          <a:p>
            <a:pPr algn="just"/>
            <a:r>
              <a:rPr lang="es-MX" dirty="0"/>
              <a:t>Este sistema tiene el propósito general de ayudar a los </a:t>
            </a:r>
            <a:r>
              <a:rPr lang="es-MX" dirty="0" smtClean="0"/>
              <a:t>encargados </a:t>
            </a:r>
            <a:r>
              <a:rPr lang="es-MX" dirty="0"/>
              <a:t>en la planeación, control y toma de decisiones.</a:t>
            </a:r>
          </a:p>
          <a:p>
            <a:pPr algn="just"/>
            <a:r>
              <a:rPr lang="es-MX" dirty="0"/>
              <a:t>Asegurar que la información </a:t>
            </a:r>
            <a:r>
              <a:rPr lang="es-MX" dirty="0" smtClean="0"/>
              <a:t>sea lo mas exacta </a:t>
            </a:r>
            <a:r>
              <a:rPr lang="es-MX" dirty="0"/>
              <a:t>y </a:t>
            </a:r>
            <a:r>
              <a:rPr lang="es-MX" dirty="0" smtClean="0"/>
              <a:t>confiable, </a:t>
            </a:r>
            <a:r>
              <a:rPr lang="es-MX" dirty="0"/>
              <a:t>esté disponible cuando se necesite y que se le presente en forma fácilmente aprovechable.</a:t>
            </a:r>
          </a:p>
        </p:txBody>
      </p:sp>
    </p:spTree>
    <p:extLst>
      <p:ext uri="{BB962C8B-B14F-4D97-AF65-F5344CB8AC3E}">
        <p14:creationId xmlns:p14="http://schemas.microsoft.com/office/powerpoint/2010/main" val="25985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5373216"/>
            <a:ext cx="6512511" cy="1143000"/>
          </a:xfrm>
        </p:spPr>
        <p:txBody>
          <a:bodyPr/>
          <a:lstStyle/>
          <a:p>
            <a:r>
              <a:rPr lang="es-ES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893496" cy="4425672"/>
          </a:xfrm>
        </p:spPr>
        <p:txBody>
          <a:bodyPr/>
          <a:lstStyle/>
          <a:p>
            <a:r>
              <a:rPr lang="es-ES" dirty="0" smtClean="0"/>
              <a:t>El presente proyecto consta de 4 módulos de los cuales se detallan a continuación:</a:t>
            </a:r>
          </a:p>
          <a:p>
            <a:pPr marL="560070" indent="-514350">
              <a:buFont typeface="+mj-lt"/>
              <a:buAutoNum type="romanUcPeriod"/>
            </a:pPr>
            <a:r>
              <a:rPr lang="es-ES" dirty="0" smtClean="0"/>
              <a:t>Proyecto WEB diseño de la Pagina web de AA Tabasco.</a:t>
            </a:r>
          </a:p>
          <a:p>
            <a:pPr marL="560070" indent="-514350">
              <a:buFont typeface="+mj-lt"/>
              <a:buAutoNum type="romanUcPeriod"/>
            </a:pPr>
            <a:r>
              <a:rPr lang="es-ES" dirty="0" smtClean="0"/>
              <a:t>Proyecto de Aula continua en el aprendizaje de todos los socios en Informática Básica, Intermedia y Avanzada.</a:t>
            </a:r>
          </a:p>
          <a:p>
            <a:pPr marL="560070" indent="-514350">
              <a:buFont typeface="+mj-lt"/>
              <a:buAutoNum type="romanUcPeriod"/>
            </a:pPr>
            <a:r>
              <a:rPr lang="es-ES" dirty="0" smtClean="0"/>
              <a:t>Proyecto de Soporte técnico de los Equipos de Computo de </a:t>
            </a:r>
            <a:r>
              <a:rPr lang="es-ES" dirty="0" smtClean="0"/>
              <a:t>Área </a:t>
            </a:r>
            <a:r>
              <a:rPr lang="es-ES" dirty="0" smtClean="0"/>
              <a:t>Tabasco.</a:t>
            </a:r>
          </a:p>
          <a:p>
            <a:pPr marL="560070" indent="-514350" algn="just">
              <a:buFont typeface="+mj-lt"/>
              <a:buAutoNum type="romanUcPeriod"/>
            </a:pPr>
            <a:r>
              <a:rPr lang="es-ES" dirty="0" smtClean="0"/>
              <a:t>Desarrollo de aplicaciones propias para el buen funcionamiento de </a:t>
            </a:r>
            <a:r>
              <a:rPr lang="es-ES" dirty="0" smtClean="0"/>
              <a:t>Área </a:t>
            </a:r>
            <a:r>
              <a:rPr lang="es-ES" dirty="0" smtClean="0"/>
              <a:t>Tabasco.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146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3608" y="476672"/>
            <a:ext cx="7677472" cy="59378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Cuando montamos un blog, una tienda de comercio electrónico o cualquier otro sitio web, generalmente lo hacemos con uno o más objetivos en mente. Estos pueden estar orientados al negocio, la empresa o una institución: aumentar beneficios y/o disminuir </a:t>
            </a:r>
            <a:r>
              <a:rPr lang="es-MX" dirty="0" smtClean="0"/>
              <a:t>costos</a:t>
            </a:r>
            <a:r>
              <a:rPr lang="es-MX" dirty="0"/>
              <a:t>. </a:t>
            </a:r>
            <a:endParaRPr lang="es-MX" dirty="0" smtClean="0"/>
          </a:p>
          <a:p>
            <a:pPr algn="just"/>
            <a:r>
              <a:rPr lang="es-MX" b="1" dirty="0" smtClean="0">
                <a:latin typeface="Aharoni" pitchFamily="2" charset="-79"/>
                <a:cs typeface="Aharoni" pitchFamily="2" charset="-79"/>
              </a:rPr>
              <a:t>Alcance</a:t>
            </a:r>
            <a:r>
              <a:rPr lang="es-MX" dirty="0" smtClean="0"/>
              <a:t>: </a:t>
            </a:r>
            <a:r>
              <a:rPr lang="es-MX" dirty="0" smtClean="0"/>
              <a:t>También </a:t>
            </a:r>
            <a:r>
              <a:rPr lang="es-MX" dirty="0"/>
              <a:t>conocido como adquisición, es el que se enfoca en atraer visitantes hacia </a:t>
            </a:r>
            <a:r>
              <a:rPr lang="es-MX" dirty="0" smtClean="0"/>
              <a:t>el </a:t>
            </a:r>
            <a:r>
              <a:rPr lang="es-MX" dirty="0"/>
              <a:t>sitio web.</a:t>
            </a:r>
          </a:p>
          <a:p>
            <a:pPr algn="just"/>
            <a:r>
              <a:rPr lang="es-MX" dirty="0"/>
              <a:t>La idea es aumentar el alcance de </a:t>
            </a:r>
            <a:r>
              <a:rPr lang="es-MX" dirty="0" smtClean="0"/>
              <a:t>la marca, Básicamente </a:t>
            </a:r>
            <a:r>
              <a:rPr lang="es-MX" dirty="0"/>
              <a:t>consiste en atraer visitantes interesados en lo que </a:t>
            </a:r>
            <a:r>
              <a:rPr lang="es-MX" dirty="0" smtClean="0"/>
              <a:t>se tiene </a:t>
            </a:r>
            <a:r>
              <a:rPr lang="es-MX" dirty="0"/>
              <a:t>que </a:t>
            </a:r>
            <a:r>
              <a:rPr lang="es-MX" dirty="0" smtClean="0"/>
              <a:t>ofrecer. </a:t>
            </a:r>
            <a:r>
              <a:rPr lang="es-MX" dirty="0"/>
              <a:t>en aumentar el tráfico hacia </a:t>
            </a:r>
            <a:r>
              <a:rPr lang="es-MX" dirty="0" smtClean="0"/>
              <a:t>la </a:t>
            </a:r>
            <a:r>
              <a:rPr lang="es-MX" dirty="0"/>
              <a:t>web.</a:t>
            </a:r>
          </a:p>
          <a:p>
            <a:pPr algn="just"/>
            <a:r>
              <a:rPr lang="es-MX" dirty="0" smtClean="0"/>
              <a:t> </a:t>
            </a:r>
            <a:r>
              <a:rPr lang="es-MX" b="1" dirty="0">
                <a:latin typeface="Aharoni" pitchFamily="2" charset="-79"/>
                <a:cs typeface="Aharoni" pitchFamily="2" charset="-79"/>
              </a:rPr>
              <a:t>Compromiso</a:t>
            </a:r>
            <a:r>
              <a:rPr lang="es-MX" b="1" dirty="0"/>
              <a:t>: </a:t>
            </a:r>
            <a:r>
              <a:rPr lang="es-MX" dirty="0"/>
              <a:t>También conocido como activación, se trata de hacer que los visitantes realicen una acción en tu sitio y que de alguna manera se establezca una especie de vínculo entre el visitante y </a:t>
            </a:r>
            <a:r>
              <a:rPr lang="es-MX" dirty="0" smtClean="0"/>
              <a:t>el sitio </a:t>
            </a:r>
            <a:r>
              <a:rPr lang="es-MX" dirty="0"/>
              <a:t>web.</a:t>
            </a:r>
          </a:p>
          <a:p>
            <a:pPr algn="just"/>
            <a:r>
              <a:rPr lang="es-MX" dirty="0"/>
              <a:t>Estas acciones pueden estar asociadas a consumir contenidos (ej. leer </a:t>
            </a:r>
            <a:r>
              <a:rPr lang="es-MX" dirty="0" smtClean="0"/>
              <a:t>el </a:t>
            </a:r>
            <a:r>
              <a:rPr lang="es-MX" dirty="0"/>
              <a:t>blog o visitar una página específica), descargar un </a:t>
            </a:r>
            <a:r>
              <a:rPr lang="es-MX" dirty="0" smtClean="0"/>
              <a:t>libro en PDF </a:t>
            </a:r>
            <a:r>
              <a:rPr lang="es-MX" dirty="0"/>
              <a:t>o cualquier otro fichero, registrarse, dejar un comentario, realizar una búsqueda interna, ver un vídeo, etc.</a:t>
            </a:r>
          </a:p>
          <a:p>
            <a:pPr algn="just"/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267744" y="5949279"/>
            <a:ext cx="6512511" cy="878663"/>
          </a:xfrm>
        </p:spPr>
        <p:txBody>
          <a:bodyPr/>
          <a:lstStyle/>
          <a:p>
            <a:r>
              <a:rPr lang="es-ES" dirty="0" smtClean="0"/>
              <a:t>Proyecto Web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778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4641696"/>
          </a:xfrm>
        </p:spPr>
        <p:txBody>
          <a:bodyPr/>
          <a:lstStyle/>
          <a:p>
            <a:pPr algn="just"/>
            <a:r>
              <a:rPr lang="es-MX" b="1" dirty="0" smtClean="0"/>
              <a:t>Conversión: </a:t>
            </a:r>
            <a:r>
              <a:rPr lang="es-MX" dirty="0" smtClean="0"/>
              <a:t>La </a:t>
            </a:r>
            <a:r>
              <a:rPr lang="es-MX" dirty="0"/>
              <a:t>idea aquí es lograr que los visitantes cumplan con el objetivo por el cual </a:t>
            </a:r>
            <a:r>
              <a:rPr lang="es-MX" dirty="0" smtClean="0"/>
              <a:t>el </a:t>
            </a:r>
            <a:r>
              <a:rPr lang="es-MX" dirty="0"/>
              <a:t>sitio ha sido creado. Básicamente, es cuando el usuario completa una acción que </a:t>
            </a:r>
            <a:r>
              <a:rPr lang="es-MX" dirty="0" smtClean="0"/>
              <a:t>se ha </a:t>
            </a:r>
            <a:r>
              <a:rPr lang="es-MX" dirty="0"/>
              <a:t>determinado como éxito.</a:t>
            </a:r>
          </a:p>
          <a:p>
            <a:pPr algn="just"/>
            <a:r>
              <a:rPr lang="es-MX" dirty="0"/>
              <a:t>El objetivo por el cual ha sido creado un sitio dependerá de cada uno. </a:t>
            </a:r>
            <a:r>
              <a:rPr lang="es-MX" dirty="0" smtClean="0"/>
              <a:t>puede </a:t>
            </a:r>
            <a:r>
              <a:rPr lang="es-MX" dirty="0"/>
              <a:t>ser la suscripción a un boletín o la venta de un </a:t>
            </a:r>
            <a:r>
              <a:rPr lang="es-MX" dirty="0" smtClean="0"/>
              <a:t>mini-curso, información de un evento, pedir </a:t>
            </a:r>
            <a:r>
              <a:rPr lang="es-MX" dirty="0"/>
              <a:t>más información</a:t>
            </a:r>
            <a:r>
              <a:rPr lang="es-MX" dirty="0" smtClean="0"/>
              <a:t>, </a:t>
            </a:r>
            <a:r>
              <a:rPr lang="es-MX" dirty="0"/>
              <a:t>etc</a:t>
            </a:r>
            <a:r>
              <a:rPr lang="es-MX" dirty="0" smtClean="0"/>
              <a:t>.</a:t>
            </a:r>
          </a:p>
          <a:p>
            <a:pPr algn="just"/>
            <a:r>
              <a:rPr lang="es-MX" b="1" dirty="0" smtClean="0"/>
              <a:t>Retención</a:t>
            </a:r>
            <a:r>
              <a:rPr lang="es-MX" dirty="0" smtClean="0"/>
              <a:t>: Esta </a:t>
            </a:r>
            <a:r>
              <a:rPr lang="es-MX" dirty="0"/>
              <a:t>parte es como volver al inicio del ciclo, cuando </a:t>
            </a:r>
            <a:r>
              <a:rPr lang="es-MX" dirty="0" smtClean="0"/>
              <a:t>los usuarios </a:t>
            </a:r>
            <a:r>
              <a:rPr lang="es-MX" dirty="0"/>
              <a:t>vuelven a re-convertir</a:t>
            </a:r>
            <a:r>
              <a:rPr lang="es-MX" dirty="0" smtClean="0"/>
              <a:t>. Y poder informar o vender libros en formato digital que ahorra costos de impresión o imprenta.</a:t>
            </a:r>
            <a:endParaRPr lang="es-MX" dirty="0"/>
          </a:p>
          <a:p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267744" y="5949279"/>
            <a:ext cx="6512511" cy="878663"/>
          </a:xfrm>
        </p:spPr>
        <p:txBody>
          <a:bodyPr/>
          <a:lstStyle/>
          <a:p>
            <a:r>
              <a:rPr lang="es-ES" dirty="0" smtClean="0"/>
              <a:t>Proyecto Web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577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02711" y="5805264"/>
            <a:ext cx="6512511" cy="782960"/>
          </a:xfrm>
        </p:spPr>
        <p:txBody>
          <a:bodyPr/>
          <a:lstStyle/>
          <a:p>
            <a:r>
              <a:rPr lang="es-ES" dirty="0" smtClean="0"/>
              <a:t>Aula Continua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07374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b="1" dirty="0"/>
              <a:t>Metodología</a:t>
            </a:r>
          </a:p>
          <a:p>
            <a:pPr algn="just"/>
            <a:r>
              <a:rPr lang="es-MX" dirty="0"/>
              <a:t>La metodología está orientada al desarrollo de Proyectos de Aprendizaje donde </a:t>
            </a:r>
            <a:r>
              <a:rPr lang="es-MX" dirty="0" smtClean="0"/>
              <a:t>los usuarios </a:t>
            </a:r>
            <a:r>
              <a:rPr lang="es-MX" dirty="0"/>
              <a:t>sientan la necesidad de compartir, nutrirse y desarrollar conocimiento, </a:t>
            </a:r>
            <a:r>
              <a:rPr lang="es-MX" dirty="0" smtClean="0"/>
              <a:t>habilidades, estrategias</a:t>
            </a:r>
            <a:r>
              <a:rPr lang="es-MX" dirty="0"/>
              <a:t>... tanto del ámbito educativo como de otros. La metodología, por tanto, se basa</a:t>
            </a:r>
          </a:p>
          <a:p>
            <a:pPr algn="just"/>
            <a:r>
              <a:rPr lang="es-MX" dirty="0" smtClean="0"/>
              <a:t>en: Un </a:t>
            </a:r>
            <a:r>
              <a:rPr lang="es-MX" dirty="0"/>
              <a:t>entrenamiento modulado de las habilidades, capacidades y actitudes </a:t>
            </a:r>
            <a:r>
              <a:rPr lang="es-MX" dirty="0" smtClean="0"/>
              <a:t>a desarrollar</a:t>
            </a:r>
            <a:r>
              <a:rPr lang="es-MX" dirty="0"/>
              <a:t>.</a:t>
            </a:r>
          </a:p>
          <a:p>
            <a:pPr algn="just"/>
            <a:r>
              <a:rPr lang="es-MX" dirty="0" smtClean="0"/>
              <a:t>La </a:t>
            </a:r>
            <a:r>
              <a:rPr lang="es-MX" dirty="0"/>
              <a:t>utilización y manejo de las herramientas y </a:t>
            </a:r>
            <a:r>
              <a:rPr lang="es-MX" dirty="0" smtClean="0"/>
              <a:t>recursos.</a:t>
            </a:r>
            <a:endParaRPr lang="es-MX" dirty="0"/>
          </a:p>
          <a:p>
            <a:pPr algn="just"/>
            <a:r>
              <a:rPr lang="es-MX" dirty="0" smtClean="0"/>
              <a:t>La </a:t>
            </a:r>
            <a:r>
              <a:rPr lang="es-MX" dirty="0"/>
              <a:t>aplicación de los programas de Productividad Personal para </a:t>
            </a:r>
            <a:r>
              <a:rPr lang="es-MX" dirty="0" smtClean="0"/>
              <a:t>desarrollar experiencias </a:t>
            </a:r>
            <a:r>
              <a:rPr lang="es-MX" dirty="0"/>
              <a:t>y conocimientos de común interés.</a:t>
            </a:r>
          </a:p>
          <a:p>
            <a:pPr algn="just"/>
            <a:r>
              <a:rPr lang="es-MX" dirty="0" smtClean="0"/>
              <a:t>La </a:t>
            </a:r>
            <a:r>
              <a:rPr lang="es-MX" dirty="0"/>
              <a:t>promoción del aprendizaje colaborativo basado en Proyectos de Aula.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254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9752" y="5877272"/>
            <a:ext cx="6512511" cy="782960"/>
          </a:xfrm>
        </p:spPr>
        <p:txBody>
          <a:bodyPr/>
          <a:lstStyle/>
          <a:p>
            <a:r>
              <a:rPr lang="es-ES" dirty="0"/>
              <a:t>Aula Continua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404664"/>
            <a:ext cx="7677472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El programa incluye los siguientes Módulos:</a:t>
            </a:r>
          </a:p>
          <a:p>
            <a:pPr algn="just"/>
            <a:r>
              <a:rPr lang="es-MX" dirty="0"/>
              <a:t>MODULO I. Introducción al Sistema Operativo</a:t>
            </a:r>
          </a:p>
          <a:p>
            <a:pPr algn="just"/>
            <a:r>
              <a:rPr lang="es-MX" dirty="0"/>
              <a:t>Una descripción general del uso de los principales comandos del </a:t>
            </a:r>
            <a:r>
              <a:rPr lang="es-MX" dirty="0" smtClean="0"/>
              <a:t>sistema operativo </a:t>
            </a:r>
            <a:r>
              <a:rPr lang="es-MX" dirty="0"/>
              <a:t>en uso (elegido por los gestores del programa). Administración </a:t>
            </a:r>
            <a:r>
              <a:rPr lang="es-MX" dirty="0" smtClean="0"/>
              <a:t>de archivos </a:t>
            </a:r>
            <a:r>
              <a:rPr lang="es-MX" dirty="0"/>
              <a:t>y carpetas. Búsqueda de información. Configuración del ambiente </a:t>
            </a:r>
            <a:r>
              <a:rPr lang="es-MX" dirty="0" smtClean="0"/>
              <a:t>de trabajo</a:t>
            </a:r>
            <a:r>
              <a:rPr lang="es-MX" dirty="0"/>
              <a:t>.</a:t>
            </a:r>
          </a:p>
          <a:p>
            <a:pPr algn="just"/>
            <a:r>
              <a:rPr lang="es-MX" dirty="0"/>
              <a:t>MODULO II. Manejo de Procesadores de Textos</a:t>
            </a:r>
          </a:p>
          <a:p>
            <a:pPr algn="just"/>
            <a:r>
              <a:rPr lang="es-MX" dirty="0"/>
              <a:t>Trabajar con el procesamiento de textos para conseguir una </a:t>
            </a:r>
            <a:r>
              <a:rPr lang="es-MX" dirty="0" smtClean="0"/>
              <a:t>mejor presentación </a:t>
            </a:r>
            <a:r>
              <a:rPr lang="es-MX" dirty="0"/>
              <a:t>de los documentos. Estilos de </a:t>
            </a:r>
            <a:r>
              <a:rPr lang="es-MX" dirty="0" smtClean="0"/>
              <a:t>texto</a:t>
            </a:r>
            <a:r>
              <a:rPr lang="es-MX" dirty="0"/>
              <a:t>, ilustrar los documentos</a:t>
            </a:r>
            <a:r>
              <a:rPr lang="es-MX" dirty="0" smtClean="0"/>
              <a:t>, manejo </a:t>
            </a:r>
            <a:r>
              <a:rPr lang="es-MX" dirty="0"/>
              <a:t>y organización con tablas. Formas de impresión.</a:t>
            </a:r>
          </a:p>
          <a:p>
            <a:pPr algn="just"/>
            <a:r>
              <a:rPr lang="es-MX" dirty="0"/>
              <a:t>MODULO III. Uso de las Hojas de </a:t>
            </a:r>
            <a:r>
              <a:rPr lang="es-MX" dirty="0" smtClean="0"/>
              <a:t>Cálculo</a:t>
            </a:r>
          </a:p>
          <a:p>
            <a:pPr algn="just"/>
            <a:r>
              <a:rPr lang="es-MX" dirty="0"/>
              <a:t>Crear y administrar sus planillas a través de las hojas de cálculo electrónicas.</a:t>
            </a:r>
          </a:p>
          <a:p>
            <a:pPr algn="just"/>
            <a:r>
              <a:rPr lang="es-MX" dirty="0"/>
              <a:t>Ordenación de listas, formatos de planillas, uso de fórmulas y funciones.</a:t>
            </a:r>
          </a:p>
          <a:p>
            <a:pPr algn="just"/>
            <a:r>
              <a:rPr lang="es-MX" dirty="0"/>
              <a:t>Gráficos Estadísticos.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54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5877272"/>
            <a:ext cx="6512511" cy="862032"/>
          </a:xfrm>
        </p:spPr>
        <p:txBody>
          <a:bodyPr/>
          <a:lstStyle/>
          <a:p>
            <a:r>
              <a:rPr lang="es-ES" dirty="0"/>
              <a:t>Aula Continua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5001736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MODULO IV</a:t>
            </a:r>
            <a:r>
              <a:rPr lang="es-MX" dirty="0" smtClean="0"/>
              <a:t>. Presentaciones </a:t>
            </a:r>
            <a:r>
              <a:rPr lang="es-MX" dirty="0"/>
              <a:t>Multimedia</a:t>
            </a:r>
          </a:p>
          <a:p>
            <a:pPr algn="just"/>
            <a:r>
              <a:rPr lang="es-MX" dirty="0"/>
              <a:t>Presentar proyectos publicados con presentaciones ilustradas que </a:t>
            </a:r>
            <a:r>
              <a:rPr lang="es-MX" dirty="0" smtClean="0"/>
              <a:t>incluyan efectos </a:t>
            </a:r>
            <a:r>
              <a:rPr lang="es-MX" dirty="0"/>
              <a:t>especiales. Aprovechar la tecnología multimedia para el uso de </a:t>
            </a:r>
            <a:r>
              <a:rPr lang="es-MX" dirty="0" smtClean="0"/>
              <a:t>sonido y </a:t>
            </a:r>
            <a:r>
              <a:rPr lang="es-MX" dirty="0"/>
              <a:t>video. Uso de presentaciones navegables.</a:t>
            </a:r>
          </a:p>
          <a:p>
            <a:pPr algn="just"/>
            <a:r>
              <a:rPr lang="es-MX" dirty="0"/>
              <a:t>MODULO V. Investigación en Internet y Uso del Correo </a:t>
            </a:r>
            <a:r>
              <a:rPr lang="es-MX" dirty="0" smtClean="0"/>
              <a:t>Electrónico El </a:t>
            </a:r>
            <a:r>
              <a:rPr lang="es-MX" dirty="0"/>
              <a:t>universo de información en nuestras manos. Técnicas de investigación</a:t>
            </a:r>
            <a:r>
              <a:rPr lang="es-MX" dirty="0" smtClean="0"/>
              <a:t>. Recuperar </a:t>
            </a:r>
            <a:r>
              <a:rPr lang="es-MX" dirty="0"/>
              <a:t>información de importancia para el desarrollo de proyectos. </a:t>
            </a:r>
            <a:r>
              <a:rPr lang="es-MX" dirty="0" smtClean="0"/>
              <a:t>Sitios de </a:t>
            </a:r>
            <a:r>
              <a:rPr lang="es-MX" dirty="0"/>
              <a:t>Interés. Uso del correo electrónico para mantener comunicación. Ingresar </a:t>
            </a:r>
            <a:r>
              <a:rPr lang="es-MX" dirty="0" smtClean="0"/>
              <a:t>a comunidades </a:t>
            </a:r>
            <a:r>
              <a:rPr lang="es-MX" dirty="0"/>
              <a:t>de encuentro para enriquecer el conocimiento con </a:t>
            </a:r>
            <a:r>
              <a:rPr lang="es-MX" dirty="0" smtClean="0"/>
              <a:t>experiencias educativas </a:t>
            </a:r>
            <a:r>
              <a:rPr lang="es-MX" dirty="0"/>
              <a:t>de otros países.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22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220</TotalTime>
  <Words>1257</Words>
  <Application>Microsoft Office PowerPoint</Application>
  <PresentationFormat>Presentación en pantalla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Aharoni</vt:lpstr>
      <vt:lpstr>Georgia</vt:lpstr>
      <vt:lpstr>Trebuchet MS</vt:lpstr>
      <vt:lpstr>Transmisión de listas</vt:lpstr>
      <vt:lpstr>AREA TABASCO CENTRO  Alcohólicos anónimos COMITÉ DE REGIONALIZACION</vt:lpstr>
      <vt:lpstr>Introducción</vt:lpstr>
      <vt:lpstr>Desarrollo</vt:lpstr>
      <vt:lpstr>Contenido</vt:lpstr>
      <vt:lpstr>Proyecto Web</vt:lpstr>
      <vt:lpstr>Proyecto Web</vt:lpstr>
      <vt:lpstr>Aula Continua</vt:lpstr>
      <vt:lpstr>Aula Continua</vt:lpstr>
      <vt:lpstr>Aula Continua</vt:lpstr>
      <vt:lpstr>Mantenimiento y Soporte de los Equipos de Computo</vt:lpstr>
      <vt:lpstr>Mantenimiento y Soporte de los Equipos de Computo</vt:lpstr>
      <vt:lpstr>Desarrollo de Aplicaciones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Alcohólicos anónimos</dc:title>
  <dc:creator>Unidad Medica Familiar</dc:creator>
  <cp:lastModifiedBy>Don Miguel</cp:lastModifiedBy>
  <cp:revision>19</cp:revision>
  <dcterms:created xsi:type="dcterms:W3CDTF">2016-03-02T17:52:54Z</dcterms:created>
  <dcterms:modified xsi:type="dcterms:W3CDTF">2016-03-02T22:40:04Z</dcterms:modified>
</cp:coreProperties>
</file>